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5" r:id="rId23"/>
    <p:sldId id="286" r:id="rId24"/>
    <p:sldId id="277" r:id="rId25"/>
    <p:sldId id="278" r:id="rId26"/>
    <p:sldId id="279" r:id="rId27"/>
    <p:sldId id="280"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B205448D-D536-4C9B-B43C-B6F18F5EE437}" type="datetimeFigureOut">
              <a:rPr lang="ms-MY" smtClean="0"/>
              <a:pPr/>
              <a:t>24/12/2015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28E39AC-0EA5-4719-B637-B3C50F4609DF}" type="slidenum">
              <a:rPr lang="ms-MY" smtClean="0"/>
              <a:pPr/>
              <a:t>‹#›</a:t>
            </a:fld>
            <a:endParaRPr lang="ms-MY"/>
          </a:p>
        </p:txBody>
      </p:sp>
    </p:spTree>
    <p:extLst>
      <p:ext uri="{BB962C8B-B14F-4D97-AF65-F5344CB8AC3E}">
        <p14:creationId xmlns="" xmlns:p14="http://schemas.microsoft.com/office/powerpoint/2010/main" val="286336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205448D-D536-4C9B-B43C-B6F18F5EE437}" type="datetimeFigureOut">
              <a:rPr lang="ms-MY" smtClean="0"/>
              <a:pPr/>
              <a:t>24/12/2015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28E39AC-0EA5-4719-B637-B3C50F4609DF}" type="slidenum">
              <a:rPr lang="ms-MY" smtClean="0"/>
              <a:pPr/>
              <a:t>‹#›</a:t>
            </a:fld>
            <a:endParaRPr lang="ms-MY"/>
          </a:p>
        </p:txBody>
      </p:sp>
    </p:spTree>
    <p:extLst>
      <p:ext uri="{BB962C8B-B14F-4D97-AF65-F5344CB8AC3E}">
        <p14:creationId xmlns="" xmlns:p14="http://schemas.microsoft.com/office/powerpoint/2010/main" val="9963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205448D-D536-4C9B-B43C-B6F18F5EE437}" type="datetimeFigureOut">
              <a:rPr lang="ms-MY" smtClean="0"/>
              <a:pPr/>
              <a:t>24/12/2015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28E39AC-0EA5-4719-B637-B3C50F4609DF}" type="slidenum">
              <a:rPr lang="ms-MY" smtClean="0"/>
              <a:pPr/>
              <a:t>‹#›</a:t>
            </a:fld>
            <a:endParaRPr lang="ms-MY"/>
          </a:p>
        </p:txBody>
      </p:sp>
    </p:spTree>
    <p:extLst>
      <p:ext uri="{BB962C8B-B14F-4D97-AF65-F5344CB8AC3E}">
        <p14:creationId xmlns="" xmlns:p14="http://schemas.microsoft.com/office/powerpoint/2010/main" val="585755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12/24/2015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0254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12/24/2015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59274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12/24/2015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630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12/24/2015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499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12/24/2015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4376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12/24/2015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4063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12/24/2015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0552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12/24/2015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4315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205448D-D536-4C9B-B43C-B6F18F5EE437}" type="datetimeFigureOut">
              <a:rPr lang="ms-MY" smtClean="0"/>
              <a:pPr/>
              <a:t>24/12/2015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28E39AC-0EA5-4719-B637-B3C50F4609DF}" type="slidenum">
              <a:rPr lang="ms-MY" smtClean="0"/>
              <a:pPr/>
              <a:t>‹#›</a:t>
            </a:fld>
            <a:endParaRPr lang="ms-MY"/>
          </a:p>
        </p:txBody>
      </p:sp>
    </p:spTree>
    <p:extLst>
      <p:ext uri="{BB962C8B-B14F-4D97-AF65-F5344CB8AC3E}">
        <p14:creationId xmlns="" xmlns:p14="http://schemas.microsoft.com/office/powerpoint/2010/main" val="861033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12/24/2015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28448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12/24/2015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7082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12/24/2015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596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5448D-D536-4C9B-B43C-B6F18F5EE437}" type="datetimeFigureOut">
              <a:rPr lang="ms-MY" smtClean="0"/>
              <a:pPr/>
              <a:t>24/12/2015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128E39AC-0EA5-4719-B637-B3C50F4609DF}" type="slidenum">
              <a:rPr lang="ms-MY" smtClean="0"/>
              <a:pPr/>
              <a:t>‹#›</a:t>
            </a:fld>
            <a:endParaRPr lang="ms-MY"/>
          </a:p>
        </p:txBody>
      </p:sp>
    </p:spTree>
    <p:extLst>
      <p:ext uri="{BB962C8B-B14F-4D97-AF65-F5344CB8AC3E}">
        <p14:creationId xmlns="" xmlns:p14="http://schemas.microsoft.com/office/powerpoint/2010/main" val="274059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B205448D-D536-4C9B-B43C-B6F18F5EE437}" type="datetimeFigureOut">
              <a:rPr lang="ms-MY" smtClean="0"/>
              <a:pPr/>
              <a:t>24/12/2015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28E39AC-0EA5-4719-B637-B3C50F4609DF}" type="slidenum">
              <a:rPr lang="ms-MY" smtClean="0"/>
              <a:pPr/>
              <a:t>‹#›</a:t>
            </a:fld>
            <a:endParaRPr lang="ms-MY"/>
          </a:p>
        </p:txBody>
      </p:sp>
    </p:spTree>
    <p:extLst>
      <p:ext uri="{BB962C8B-B14F-4D97-AF65-F5344CB8AC3E}">
        <p14:creationId xmlns="" xmlns:p14="http://schemas.microsoft.com/office/powerpoint/2010/main" val="211096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B205448D-D536-4C9B-B43C-B6F18F5EE437}" type="datetimeFigureOut">
              <a:rPr lang="ms-MY" smtClean="0"/>
              <a:pPr/>
              <a:t>24/12/2015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128E39AC-0EA5-4719-B637-B3C50F4609DF}" type="slidenum">
              <a:rPr lang="ms-MY" smtClean="0"/>
              <a:pPr/>
              <a:t>‹#›</a:t>
            </a:fld>
            <a:endParaRPr lang="ms-MY"/>
          </a:p>
        </p:txBody>
      </p:sp>
    </p:spTree>
    <p:extLst>
      <p:ext uri="{BB962C8B-B14F-4D97-AF65-F5344CB8AC3E}">
        <p14:creationId xmlns="" xmlns:p14="http://schemas.microsoft.com/office/powerpoint/2010/main" val="68760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B205448D-D536-4C9B-B43C-B6F18F5EE437}" type="datetimeFigureOut">
              <a:rPr lang="ms-MY" smtClean="0"/>
              <a:pPr/>
              <a:t>24/12/2015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128E39AC-0EA5-4719-B637-B3C50F4609DF}" type="slidenum">
              <a:rPr lang="ms-MY" smtClean="0"/>
              <a:pPr/>
              <a:t>‹#›</a:t>
            </a:fld>
            <a:endParaRPr lang="ms-MY"/>
          </a:p>
        </p:txBody>
      </p:sp>
    </p:spTree>
    <p:extLst>
      <p:ext uri="{BB962C8B-B14F-4D97-AF65-F5344CB8AC3E}">
        <p14:creationId xmlns="" xmlns:p14="http://schemas.microsoft.com/office/powerpoint/2010/main" val="47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5448D-D536-4C9B-B43C-B6F18F5EE437}" type="datetimeFigureOut">
              <a:rPr lang="ms-MY" smtClean="0"/>
              <a:pPr/>
              <a:t>24/12/2015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128E39AC-0EA5-4719-B637-B3C50F4609DF}" type="slidenum">
              <a:rPr lang="ms-MY" smtClean="0"/>
              <a:pPr/>
              <a:t>‹#›</a:t>
            </a:fld>
            <a:endParaRPr lang="ms-MY"/>
          </a:p>
        </p:txBody>
      </p:sp>
    </p:spTree>
    <p:extLst>
      <p:ext uri="{BB962C8B-B14F-4D97-AF65-F5344CB8AC3E}">
        <p14:creationId xmlns="" xmlns:p14="http://schemas.microsoft.com/office/powerpoint/2010/main" val="281336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5448D-D536-4C9B-B43C-B6F18F5EE437}" type="datetimeFigureOut">
              <a:rPr lang="ms-MY" smtClean="0"/>
              <a:pPr/>
              <a:t>24/12/2015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28E39AC-0EA5-4719-B637-B3C50F4609DF}" type="slidenum">
              <a:rPr lang="ms-MY" smtClean="0"/>
              <a:pPr/>
              <a:t>‹#›</a:t>
            </a:fld>
            <a:endParaRPr lang="ms-MY"/>
          </a:p>
        </p:txBody>
      </p:sp>
    </p:spTree>
    <p:extLst>
      <p:ext uri="{BB962C8B-B14F-4D97-AF65-F5344CB8AC3E}">
        <p14:creationId xmlns="" xmlns:p14="http://schemas.microsoft.com/office/powerpoint/2010/main" val="254506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5448D-D536-4C9B-B43C-B6F18F5EE437}" type="datetimeFigureOut">
              <a:rPr lang="ms-MY" smtClean="0"/>
              <a:pPr/>
              <a:t>24/12/2015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128E39AC-0EA5-4719-B637-B3C50F4609DF}" type="slidenum">
              <a:rPr lang="ms-MY" smtClean="0"/>
              <a:pPr/>
              <a:t>‹#›</a:t>
            </a:fld>
            <a:endParaRPr lang="ms-MY"/>
          </a:p>
        </p:txBody>
      </p:sp>
    </p:spTree>
    <p:extLst>
      <p:ext uri="{BB962C8B-B14F-4D97-AF65-F5344CB8AC3E}">
        <p14:creationId xmlns="" xmlns:p14="http://schemas.microsoft.com/office/powerpoint/2010/main" val="119323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5448D-D536-4C9B-B43C-B6F18F5EE437}" type="datetimeFigureOut">
              <a:rPr lang="ms-MY" smtClean="0"/>
              <a:pPr/>
              <a:t>24/12/2015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E39AC-0EA5-4719-B637-B3C50F4609DF}" type="slidenum">
              <a:rPr lang="ms-MY" smtClean="0"/>
              <a:pPr/>
              <a:t>‹#›</a:t>
            </a:fld>
            <a:endParaRPr lang="ms-MY"/>
          </a:p>
        </p:txBody>
      </p:sp>
    </p:spTree>
    <p:extLst>
      <p:ext uri="{BB962C8B-B14F-4D97-AF65-F5344CB8AC3E}">
        <p14:creationId xmlns="" xmlns:p14="http://schemas.microsoft.com/office/powerpoint/2010/main" val="4075938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12/24/2015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37504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218" y="-19204"/>
            <a:ext cx="9131781" cy="6877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28436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14" y="265585"/>
            <a:ext cx="89916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suami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mithali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ikutan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ummah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79512" y="1561729"/>
            <a:ext cx="4248472" cy="1392098"/>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isteri-isteri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69032" y="2929881"/>
            <a:ext cx="8295456" cy="1368152"/>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Menyediakan tempat </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tinggal, makan minum dan pakaian isteri </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 </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adil dan sebaik mungkin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683569" y="4658073"/>
            <a:ext cx="8208912" cy="1219199"/>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Isteri-isteri Baginda tidak hidup terbiar dari segi aspek kebendaan walaupun tidak mewah.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93" y="215552"/>
            <a:ext cx="8755307"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67544" y="2808312"/>
            <a:ext cx="8352929" cy="1735832"/>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Amru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siapakah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paling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dikasihinya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Jawab</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ar-EG" sz="48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عَائِشَة</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532709" y="1445097"/>
            <a:ext cx="8359771" cy="1219199"/>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menzahirkannya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termasuk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hadapan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sahabat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6" name="Rounded Rectangle 5"/>
          <p:cNvSpPr/>
          <p:nvPr/>
        </p:nvSpPr>
        <p:spPr>
          <a:xfrm>
            <a:off x="467544" y="4320480"/>
            <a:ext cx="8295456" cy="2276872"/>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Nabi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s.a.w</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tegas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melafazkan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kesayangannya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isterinya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walaupun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dihadapan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lain.  </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Para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isteri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tentu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merasa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sangat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dihargai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apabila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suami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melahirkan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perasaan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kasih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lebih-lebih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lagi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dibelakang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
        <p:nvSpPr>
          <p:cNvPr id="7" name="Oval 6"/>
          <p:cNvSpPr/>
          <p:nvPr/>
        </p:nvSpPr>
        <p:spPr>
          <a:xfrm>
            <a:off x="107504" y="1517105"/>
            <a:ext cx="648072" cy="108012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MY" sz="3200" b="1" dirty="0"/>
          </a:p>
        </p:txBody>
      </p:sp>
      <p:sp>
        <p:nvSpPr>
          <p:cNvPr id="8" name="Curved Left Arrow 7"/>
          <p:cNvSpPr/>
          <p:nvPr/>
        </p:nvSpPr>
        <p:spPr>
          <a:xfrm>
            <a:off x="8532440" y="3888432"/>
            <a:ext cx="576064" cy="1008112"/>
          </a:xfrm>
          <a:prstGeom prst="curvedLeftArrow">
            <a:avLst/>
          </a:prstGeom>
          <a:solidFill>
            <a:srgbClr val="9900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93" y="188168"/>
            <a:ext cx="8755307"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95536" y="2636912"/>
            <a:ext cx="8352929" cy="2232248"/>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kesetiaan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Khadijah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walaupun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setelah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Khadijah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wafat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menyembelih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biri-biri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defRPr/>
            </a:pPr>
            <a:endParaRPr lang="en-US" sz="1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bersabda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Rounded Rectangle 4"/>
          <p:cNvSpPr/>
          <p:nvPr/>
        </p:nvSpPr>
        <p:spPr>
          <a:xfrm>
            <a:off x="395536" y="1268760"/>
            <a:ext cx="8359771" cy="1219199"/>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 </a:t>
            </a: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 setia kepada isteri.</a:t>
            </a:r>
          </a:p>
        </p:txBody>
      </p:sp>
      <p:sp>
        <p:nvSpPr>
          <p:cNvPr id="6" name="Curved Left Arrow 5"/>
          <p:cNvSpPr/>
          <p:nvPr/>
        </p:nvSpPr>
        <p:spPr>
          <a:xfrm>
            <a:off x="8460432" y="2420888"/>
            <a:ext cx="576064" cy="1008112"/>
          </a:xfrm>
          <a:prstGeom prst="curvedLeftArrow">
            <a:avLst/>
          </a:prstGeom>
          <a:solidFill>
            <a:srgbClr val="9900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Rounded Rectangle 6"/>
          <p:cNvSpPr/>
          <p:nvPr/>
        </p:nvSpPr>
        <p:spPr>
          <a:xfrm>
            <a:off x="467544" y="5301208"/>
            <a:ext cx="8295456" cy="1440160"/>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Hantarkan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dagingnya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sahabat-sahabat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Khadijah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
        <p:nvSpPr>
          <p:cNvPr id="8" name="Rectangle 7"/>
          <p:cNvSpPr/>
          <p:nvPr/>
        </p:nvSpPr>
        <p:spPr>
          <a:xfrm>
            <a:off x="720080" y="4819799"/>
            <a:ext cx="7596336" cy="769441"/>
          </a:xfrm>
          <a:prstGeom prst="rect">
            <a:avLst/>
          </a:prstGeom>
          <a:solidFill>
            <a:schemeClr val="tx1">
              <a:alpha val="32000"/>
            </a:schemeClr>
          </a:solidFill>
        </p:spPr>
        <p:txBody>
          <a:bodyPr wrap="square">
            <a:spAutoFit/>
          </a:bodyPr>
          <a:lstStyle/>
          <a:p>
            <a:pPr algn="ct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أَرْسِلُوْا بِهَا إِلَى أَصْدِقَاءِ خَدِيْجَة. </a:t>
            </a:r>
            <a:r>
              <a:rPr lang="ar-EG" sz="32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 </a:t>
            </a:r>
            <a:endParaRPr lang="ar-EG" sz="4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9" name="Oval 8"/>
          <p:cNvSpPr/>
          <p:nvPr/>
        </p:nvSpPr>
        <p:spPr>
          <a:xfrm>
            <a:off x="107504" y="1340768"/>
            <a:ext cx="648072" cy="108012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MY" sz="3200" b="1" dirty="0"/>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93" y="260176"/>
            <a:ext cx="8755307"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95536" y="2564904"/>
            <a:ext cx="8352929" cy="1735832"/>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melayani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berbeza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mengikut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suasana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emosi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defRPr/>
            </a:pPr>
            <a:endParaRPr lang="en-US" sz="1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bersabda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Aisyah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95536" y="1340768"/>
            <a:ext cx="8359771" cy="1219199"/>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 </a:t>
            </a: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 memahami perasaan isteri.</a:t>
            </a:r>
          </a:p>
        </p:txBody>
      </p:sp>
      <p:sp>
        <p:nvSpPr>
          <p:cNvPr id="6" name="Curved Left Arrow 5"/>
          <p:cNvSpPr/>
          <p:nvPr/>
        </p:nvSpPr>
        <p:spPr>
          <a:xfrm>
            <a:off x="8460432" y="2132856"/>
            <a:ext cx="576064" cy="1008112"/>
          </a:xfrm>
          <a:prstGeom prst="curvedLeftArrow">
            <a:avLst/>
          </a:prstGeom>
          <a:solidFill>
            <a:srgbClr val="9900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Rounded Rectangle 6"/>
          <p:cNvSpPr/>
          <p:nvPr/>
        </p:nvSpPr>
        <p:spPr>
          <a:xfrm>
            <a:off x="467544" y="5301208"/>
            <a:ext cx="8295456" cy="1440160"/>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Sesungguhnya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sangat</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tahu</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apabila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engkau</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suka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atau</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sangat</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marah</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kepadaku</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
        <p:nvSpPr>
          <p:cNvPr id="8" name="Rectangle 7"/>
          <p:cNvSpPr/>
          <p:nvPr/>
        </p:nvSpPr>
        <p:spPr>
          <a:xfrm>
            <a:off x="35496" y="4365104"/>
            <a:ext cx="9073008" cy="1261884"/>
          </a:xfrm>
          <a:prstGeom prst="rect">
            <a:avLst/>
          </a:prstGeom>
          <a:solidFill>
            <a:schemeClr val="tx1">
              <a:alpha val="32000"/>
            </a:schemeClr>
          </a:solidFill>
        </p:spPr>
        <p:txBody>
          <a:bodyPr wrap="square">
            <a:spAutoFit/>
          </a:bodyPr>
          <a:lstStyle/>
          <a:p>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إِنِّي لَأَعْلَمُ إِذَا كُنْتِ عَنِّي رَاضِيَةً، وَإِذَا كُنْتِ عَلَيَّ غَضْبَى. </a:t>
            </a:r>
            <a:r>
              <a:rPr lang="ar-EG"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 </a:t>
            </a:r>
            <a:endPar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9" name="Oval 8"/>
          <p:cNvSpPr/>
          <p:nvPr/>
        </p:nvSpPr>
        <p:spPr>
          <a:xfrm>
            <a:off x="107504" y="1412776"/>
            <a:ext cx="648072" cy="108012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MY" sz="3200" b="1" dirty="0"/>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93" y="215552"/>
            <a:ext cx="8755307"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95536" y="2664296"/>
            <a:ext cx="8352929" cy="1944216"/>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Aisyah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menyebut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beliau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kawannya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tiba-tiba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menyebabkan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kawan-kawannya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berhenti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5" name="Rounded Rectangle 4"/>
          <p:cNvSpPr/>
          <p:nvPr/>
        </p:nvSpPr>
        <p:spPr>
          <a:xfrm>
            <a:off x="395536" y="1345705"/>
            <a:ext cx="8359771" cy="1219199"/>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 </a:t>
            </a: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menghormati kegemaran isteri.</a:t>
            </a:r>
          </a:p>
        </p:txBody>
      </p:sp>
      <p:sp>
        <p:nvSpPr>
          <p:cNvPr id="6" name="Rounded Rectangle 5"/>
          <p:cNvSpPr/>
          <p:nvPr/>
        </p:nvSpPr>
        <p:spPr>
          <a:xfrm>
            <a:off x="467544" y="4680520"/>
            <a:ext cx="8295456" cy="1916832"/>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Tapi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menunjukkan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perasaan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merasa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menyebabkan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kawan-kawan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Aisyah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ceria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meneruskan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Oval 6"/>
          <p:cNvSpPr/>
          <p:nvPr/>
        </p:nvSpPr>
        <p:spPr>
          <a:xfrm>
            <a:off x="107504" y="1417713"/>
            <a:ext cx="648072" cy="108012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MY" sz="3200" b="1" dirty="0"/>
          </a:p>
        </p:txBody>
      </p:sp>
      <p:sp>
        <p:nvSpPr>
          <p:cNvPr id="8" name="Curved Left Arrow 7"/>
          <p:cNvSpPr/>
          <p:nvPr/>
        </p:nvSpPr>
        <p:spPr>
          <a:xfrm>
            <a:off x="8172400" y="4104456"/>
            <a:ext cx="576064" cy="1008112"/>
          </a:xfrm>
          <a:prstGeom prst="curvedLeftArrow">
            <a:avLst/>
          </a:prstGeom>
          <a:solidFill>
            <a:srgbClr val="9900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93" y="260176"/>
            <a:ext cx="8755307"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95536" y="2852936"/>
            <a:ext cx="8352929" cy="1735832"/>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Ummul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Mukminin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Safiyyah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menceritakan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menangis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kenderaan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dinaikinya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lambat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tiba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95536" y="1484784"/>
            <a:ext cx="8359771" cy="1219199"/>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 </a:t>
            </a: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 prihatin dan segera memujuk isteri yang sedang bersedih. </a:t>
            </a:r>
          </a:p>
        </p:txBody>
      </p:sp>
      <p:sp>
        <p:nvSpPr>
          <p:cNvPr id="6" name="Rounded Rectangle 5"/>
          <p:cNvSpPr/>
          <p:nvPr/>
        </p:nvSpPr>
        <p:spPr>
          <a:xfrm>
            <a:off x="467544" y="4725144"/>
            <a:ext cx="8295456" cy="1656184"/>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Baginda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datang</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mengesat</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air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matanya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memujuknya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supaya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tenang</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
        <p:nvSpPr>
          <p:cNvPr id="7" name="Oval 6"/>
          <p:cNvSpPr/>
          <p:nvPr/>
        </p:nvSpPr>
        <p:spPr>
          <a:xfrm>
            <a:off x="107504" y="1556792"/>
            <a:ext cx="648072" cy="108012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en-MY" sz="3200" b="1" dirty="0"/>
          </a:p>
        </p:txBody>
      </p:sp>
      <p:sp>
        <p:nvSpPr>
          <p:cNvPr id="8" name="Curved Left Arrow 7"/>
          <p:cNvSpPr/>
          <p:nvPr/>
        </p:nvSpPr>
        <p:spPr>
          <a:xfrm>
            <a:off x="8100392" y="4293096"/>
            <a:ext cx="576064" cy="1008112"/>
          </a:xfrm>
          <a:prstGeom prst="curvedLeftArrow">
            <a:avLst/>
          </a:prstGeom>
          <a:solidFill>
            <a:srgbClr val="9900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93" y="215552"/>
            <a:ext cx="8755307"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95536" y="1512168"/>
            <a:ext cx="8359771" cy="1656184"/>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a:t>
            </a: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sentiasa mengambil tahu keadaan isteri Baginda. </a:t>
            </a:r>
            <a:endPar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pt-BR" sz="105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defRPr/>
            </a:pP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Anas </a:t>
            </a: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 menyatakan:</a:t>
            </a:r>
          </a:p>
          <a:p>
            <a:pPr algn="ctr">
              <a:defRPr/>
            </a:pPr>
            <a:endPar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Curved Left Arrow 4"/>
          <p:cNvSpPr/>
          <p:nvPr/>
        </p:nvSpPr>
        <p:spPr>
          <a:xfrm>
            <a:off x="8460432" y="2448272"/>
            <a:ext cx="576064" cy="1008112"/>
          </a:xfrm>
          <a:prstGeom prst="curvedLeftArrow">
            <a:avLst/>
          </a:prstGeom>
          <a:solidFill>
            <a:srgbClr val="9900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6" name="Rounded Rectangle 5"/>
          <p:cNvSpPr/>
          <p:nvPr/>
        </p:nvSpPr>
        <p:spPr>
          <a:xfrm>
            <a:off x="467544" y="4752528"/>
            <a:ext cx="8295456" cy="1916832"/>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Nabi</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s.a.w</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sentiasa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mengunjungi</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isteri-isterinya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beberapa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ketika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setiap</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hari</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malam</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251520" y="3089954"/>
            <a:ext cx="8568952" cy="1446550"/>
          </a:xfrm>
          <a:prstGeom prst="rect">
            <a:avLst/>
          </a:prstGeom>
          <a:solidFill>
            <a:schemeClr val="tx1">
              <a:alpha val="32000"/>
            </a:schemeClr>
          </a:solidFill>
        </p:spPr>
        <p:txBody>
          <a:bodyPr wrap="square">
            <a:spAutoFit/>
          </a:bodyPr>
          <a:lstStyle/>
          <a:p>
            <a:pPr algn="ct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كَانَ النَّبِيُّ صَلَّى اللهُ عَلَيْهِ وَسَلَّمَ، يَدُوْرُ عَلَى نِسَائِهِ فِي السَّاعَةِ الْوَاحِدَةِ مِنَ اللَّيْلِ وَ النَّهَارِ. </a:t>
            </a:r>
            <a:r>
              <a:rPr lang="ar-EG"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EG"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البخاري</a:t>
            </a:r>
            <a:endPar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Oval 7"/>
          <p:cNvSpPr/>
          <p:nvPr/>
        </p:nvSpPr>
        <p:spPr>
          <a:xfrm>
            <a:off x="107504" y="1368152"/>
            <a:ext cx="648072" cy="108012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a:t>
            </a:r>
            <a:endParaRPr lang="en-MY" sz="3200" b="1" dirty="0"/>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93" y="260176"/>
            <a:ext cx="8755307"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95537" y="1484784"/>
            <a:ext cx="8352928" cy="1368152"/>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 </a:t>
            </a: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menghormati dan suka menolong </a:t>
            </a: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isterinya</a:t>
            </a:r>
            <a:endPar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467544" y="3068960"/>
            <a:ext cx="8295456" cy="3600400"/>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Aisyah</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menceritakan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bahawa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a:p>
            <a:pPr>
              <a:defRPr/>
            </a:pP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Nabi</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s.a.w</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sebelum</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isterinya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Apabila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isterinya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daging</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Baginda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mencari</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mengigit</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bahagian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digigit</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oleh</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isterinya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Baginda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juga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menampal</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sendiri</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kasut</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bajunya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koyak</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
        <p:nvSpPr>
          <p:cNvPr id="7" name="Oval 6"/>
          <p:cNvSpPr/>
          <p:nvPr/>
        </p:nvSpPr>
        <p:spPr>
          <a:xfrm>
            <a:off x="107504" y="1556792"/>
            <a:ext cx="648072" cy="108012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7</a:t>
            </a:r>
            <a:endParaRPr lang="en-MY" sz="3200" b="1" dirty="0"/>
          </a:p>
        </p:txBody>
      </p:sp>
      <p:sp>
        <p:nvSpPr>
          <p:cNvPr id="5" name="Curved Left Arrow 4"/>
          <p:cNvSpPr/>
          <p:nvPr/>
        </p:nvSpPr>
        <p:spPr>
          <a:xfrm>
            <a:off x="8460432" y="2636912"/>
            <a:ext cx="576064" cy="1008112"/>
          </a:xfrm>
          <a:prstGeom prst="curvedLeftArrow">
            <a:avLst/>
          </a:prstGeom>
          <a:solidFill>
            <a:srgbClr val="9900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14" y="448534"/>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Pengajaran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Khutbah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81000" y="1384638"/>
            <a:ext cx="8295456" cy="1468298"/>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it-IT"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Marilah </a:t>
            </a:r>
            <a:r>
              <a:rPr lang="it-IT"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mentauladani baginda s.a.w sebagai suami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53008" y="3040822"/>
            <a:ext cx="8295456" cy="1944216"/>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 </a:t>
            </a: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mewujudkan as-Sakinah dalam rumah tangga, yakni keharmonian dan ketenangan, melalui perlaksanaan tanggungjawab sebaik mungkin disulami dengan mawaddah dan rahmat yakni kasih dan sayang.</a:t>
            </a:r>
            <a:endPar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453008" y="5129054"/>
            <a:ext cx="8295456" cy="1468298"/>
          </a:xfrm>
          <a:prstGeom prst="roundRect">
            <a:avLst>
              <a:gd name="adj" fmla="val 0"/>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it-IT"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 </a:t>
            </a:r>
            <a:r>
              <a:rPr lang="it-IT"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pasangan yang membahagiakan dan menghayati sunnah </a:t>
            </a:r>
            <a:r>
              <a:rPr lang="it-IT"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 s.a.w.</a:t>
            </a:r>
            <a:endParaRPr lang="it-IT"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514" y="289262"/>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21</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449358"/>
            <a:ext cx="9144000" cy="2123658"/>
          </a:xfrm>
          <a:prstGeom prst="rect">
            <a:avLst/>
          </a:prstGeom>
          <a:solidFill>
            <a:schemeClr val="tx1">
              <a:alpha val="32000"/>
            </a:schemeClr>
          </a:solidFill>
        </p:spPr>
        <p:txBody>
          <a:bodyPr wrap="square">
            <a:spAutoFit/>
          </a:bodyPr>
          <a:lstStyle/>
          <a:p>
            <a:pPr algn="ct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آيَاتِهِ أَنْ خَلَقَ لَكُم مِّنْ أَنفُسِكُمْ أَزْوَاجًا لِّتَسْكُنُوا إِلَيْهَا وَجَعَلَ بَيْنَكُم مَّوَدَّةً وَرَحْمَةً إِنَّ فِي ذَلِكَ لَآيَاتٍ لِّقَوْمٍ يَتَفَكَّرُونَ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573016"/>
            <a:ext cx="9144000" cy="3139321"/>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di antara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tanda-tanda yang membuktikan  kekuasaan-Nya dan rahmatNya, ,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bahawa Ia menciptakan untuk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kamu (wahai kaum lelaki),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isteri-isteri dari jenis kamu sendiri, supaya kamu bersenang hati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hidup mesra dengannya</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dan dijadikan di antara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kamu (suami isteri)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perasan kasih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sayang dan belas kasihan.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 yang demikian itu mengandungi keterangan-keterangan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(yang menimbulkan kesedaran) bagi </a:t>
            </a:r>
            <a:r>
              <a:rPr lang="ms-MY"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orang yang berfikir”</a:t>
            </a: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17712"/>
            <a:ext cx="9144000" cy="2400657"/>
          </a:xfrm>
          <a:prstGeom prst="rect">
            <a:avLst/>
          </a:prstGeom>
          <a:solidFill>
            <a:schemeClr val="accent2">
              <a:lumMod val="50000"/>
              <a:alpha val="27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399992" y="4913873"/>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456292"/>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 y="1938312"/>
            <a:ext cx="9144032" cy="4154984"/>
          </a:xfrm>
          <a:prstGeom prst="rect">
            <a:avLst/>
          </a:prstGeom>
          <a:solidFill>
            <a:schemeClr val="tx1">
              <a:alpha val="25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p>
        </p:txBody>
      </p:sp>
      <p:sp>
        <p:nvSpPr>
          <p:cNvPr id="4" name="Rectangle 3"/>
          <p:cNvSpPr/>
          <p:nvPr/>
        </p:nvSpPr>
        <p:spPr>
          <a:xfrm>
            <a:off x="228600" y="486544"/>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xmlns="" val="217604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xmlns="" val="330178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8520" y="471264"/>
            <a:ext cx="8839200" cy="584775"/>
          </a:xfrm>
          <a:prstGeom prst="rect">
            <a:avLst/>
          </a:prstGeom>
        </p:spPr>
        <p:txBody>
          <a:bodyPr>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324544" y="1947612"/>
            <a:ext cx="8639944"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537116" y="4358714"/>
            <a:ext cx="8572528" cy="1446550"/>
          </a:xfrm>
          <a:prstGeom prst="rect">
            <a:avLst/>
          </a:prstGeom>
          <a:no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512" y="1628800"/>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677836" y="43772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177770" y="4134559"/>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6640" y="1611687"/>
            <a:ext cx="8572560" cy="1754326"/>
          </a:xfrm>
          <a:prstGeom prst="rect">
            <a:avLst/>
          </a:prstGeom>
          <a:solidFill>
            <a:schemeClr val="bg1">
              <a:lumMod val="65000"/>
              <a:alpha val="28000"/>
            </a:schemeClr>
          </a:solidFill>
        </p:spPr>
        <p:txBody>
          <a:bodyPr wrap="square">
            <a:spAutoFit/>
          </a:bodyPr>
          <a:lstStyle/>
          <a:p>
            <a:pPr algn="ctr" rtl="1"/>
            <a:r>
              <a:rPr lang="ar-SA" sz="5400" b="1" dirty="0" smtClean="0">
                <a:solidFill>
                  <a:srgbClr val="FFFF00"/>
                </a:solidFill>
                <a:effectLst>
                  <a:glow rad="101600">
                    <a:schemeClr val="tx1">
                      <a:alpha val="60000"/>
                    </a:schemeClr>
                  </a:glo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effectLst>
              <a:cs typeface="Traditional Arabic" pitchFamily="2" charset="-78"/>
            </a:endParaRPr>
          </a:p>
          <a:p>
            <a:pPr algn="ctr" rtl="1"/>
            <a:r>
              <a:rPr lang="ar-SA" sz="5400" b="1" dirty="0" smtClean="0">
                <a:solidFill>
                  <a:srgbClr val="FFFF00"/>
                </a:solidFill>
                <a:effectLst>
                  <a:glow rad="101600">
                    <a:schemeClr val="tx1">
                      <a:alpha val="60000"/>
                    </a:schemeClr>
                  </a:glow>
                </a:effectLst>
                <a:cs typeface="Traditional Arabic" pitchFamily="2" charset="-78"/>
              </a:rPr>
              <a:t>وَعَلَى </a:t>
            </a:r>
            <a:r>
              <a:rPr lang="ar-SA" sz="5400" b="1" dirty="0" smtClean="0">
                <a:solidFill>
                  <a:srgbClr val="FFFF00"/>
                </a:solidFill>
                <a:effectLst>
                  <a:glow rad="101600">
                    <a:schemeClr val="tx1">
                      <a:alpha val="60000"/>
                    </a:schemeClr>
                  </a:glow>
                </a:effectLst>
                <a:cs typeface="Traditional Arabic" pitchFamily="2" charset="-78"/>
              </a:rPr>
              <a:t>آلِهِ وَصَحْبِهِ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3989382"/>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11560" y="89413"/>
            <a:ext cx="821537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436657"/>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29606"/>
            <a:ext cx="9144000" cy="923330"/>
          </a:xfrm>
          <a:prstGeom prst="rect">
            <a:avLst/>
          </a:prstGeom>
          <a:solidFill>
            <a:schemeClr val="tx1">
              <a:alpha val="15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وَاحْرِصُوْا عَلَى إِحْيَاءِ السُّنَّة.</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32237"/>
            <a:ext cx="9144000" cy="1384995"/>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pastikan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prihatin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menghidupkan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sunnah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kehidupan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berumahtangga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xmlns="" val="9570303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350693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3376920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590929"/>
            <a:ext cx="9144000" cy="1938992"/>
          </a:xfrm>
          <a:prstGeom prst="rect">
            <a:avLst/>
          </a:prstGeom>
          <a:solidFill>
            <a:schemeClr val="accent2">
              <a:lumMod val="50000"/>
              <a:alpha val="42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رَسُوْلُ اللهُ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815426" y="44611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90543"/>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3239044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xmlns="" val="1631129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xmlns="" val="871213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xmlns="" val="2414743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xmlns="" val="1548962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xmlns="" val="3171502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0278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8112" y="4133398"/>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4" name="Rectangle 3"/>
          <p:cNvSpPr/>
          <p:nvPr/>
        </p:nvSpPr>
        <p:spPr>
          <a:xfrm>
            <a:off x="484312" y="219143"/>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0" y="1518921"/>
            <a:ext cx="9144000" cy="1938992"/>
          </a:xfrm>
          <a:prstGeom prst="rect">
            <a:avLst/>
          </a:prstGeom>
          <a:solidFill>
            <a:schemeClr val="accent2">
              <a:lumMod val="50000"/>
              <a:alpha val="42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وَصَحْبِهِ أَجْمَعِيْنَ.</a:t>
            </a: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47435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2303"/>
            <a:ext cx="9144000" cy="923330"/>
          </a:xfrm>
          <a:prstGeom prst="rect">
            <a:avLst/>
          </a:prstGeom>
          <a:solidFill>
            <a:srgbClr val="990000">
              <a:alpha val="15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وَحَافِظُوا عَلَى أَدَاءِ الْأَمَانَات.</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3988221"/>
            <a:ext cx="8610600" cy="1384995"/>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menunaikan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amanah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sebaik</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mungkin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1826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81089"/>
            <a:ext cx="8991600"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menetapkan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23528" y="2636912"/>
            <a:ext cx="6480720" cy="936104"/>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fi-FI"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Kewajipan material atau kebendaan</a:t>
            </a:r>
            <a:endParaRPr lang="ms-MY" sz="2400" b="1" dirty="0">
              <a:ln>
                <a:solidFill>
                  <a:sysClr val="windowText" lastClr="000000"/>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Snip Diagonal Corner Rectangle 4"/>
          <p:cNvSpPr/>
          <p:nvPr/>
        </p:nvSpPr>
        <p:spPr>
          <a:xfrm>
            <a:off x="300608" y="1196752"/>
            <a:ext cx="8591872" cy="1368152"/>
          </a:xfrm>
          <a:prstGeom prst="snip2Diag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Sebagai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seorang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suami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diwajibkan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menunaikan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amanah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tanggungjawab</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terhadap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golongan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isteri</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Left Arrow 5"/>
          <p:cNvSpPr/>
          <p:nvPr/>
        </p:nvSpPr>
        <p:spPr>
          <a:xfrm>
            <a:off x="8028384" y="3501008"/>
            <a:ext cx="722671" cy="1224136"/>
          </a:xfrm>
          <a:prstGeom prst="curvedLef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ms-MY">
              <a:solidFill>
                <a:schemeClr val="tx1"/>
              </a:solidFill>
            </a:endParaRPr>
          </a:p>
        </p:txBody>
      </p:sp>
      <p:sp>
        <p:nvSpPr>
          <p:cNvPr id="7" name="Rounded Rectangle 6"/>
          <p:cNvSpPr/>
          <p:nvPr/>
        </p:nvSpPr>
        <p:spPr>
          <a:xfrm>
            <a:off x="1331640" y="3356992"/>
            <a:ext cx="6912768" cy="1368152"/>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just">
              <a:defRPr/>
            </a:pP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Seperti</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 </a:t>
            </a:r>
          </a:p>
          <a:p>
            <a:pPr>
              <a:defRPr/>
            </a:pP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Maskahwin</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nafkah</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makan-minum</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perlindungan</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perubatan</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tempat</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tinggal</a:t>
            </a:r>
            <a:endPar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a:xfrm>
            <a:off x="320937" y="4797152"/>
            <a:ext cx="6480720" cy="576064"/>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fi-FI"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Tanggungjawab moral</a:t>
            </a:r>
            <a:endParaRPr lang="ms-MY" sz="2400" b="1" dirty="0">
              <a:ln>
                <a:solidFill>
                  <a:sysClr val="windowText" lastClr="000000"/>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9" name="Curved Left Arrow 8"/>
          <p:cNvSpPr/>
          <p:nvPr/>
        </p:nvSpPr>
        <p:spPr>
          <a:xfrm>
            <a:off x="8025793" y="5445224"/>
            <a:ext cx="722671" cy="1224136"/>
          </a:xfrm>
          <a:prstGeom prst="curvedLef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ms-MY">
              <a:solidFill>
                <a:schemeClr val="tx1"/>
              </a:solidFill>
            </a:endParaRPr>
          </a:p>
        </p:txBody>
      </p:sp>
      <p:sp>
        <p:nvSpPr>
          <p:cNvPr id="10" name="Rounded Rectangle 9"/>
          <p:cNvSpPr/>
          <p:nvPr/>
        </p:nvSpPr>
        <p:spPr>
          <a:xfrm>
            <a:off x="1329049" y="5373216"/>
            <a:ext cx="6912768" cy="1368152"/>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just">
              <a:defRPr/>
            </a:pP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Seperti</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 </a:t>
            </a:r>
          </a:p>
          <a:p>
            <a:pPr algn="just">
              <a:defRPr/>
            </a:pP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Keadilan</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kasih-sayang</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penghormatan</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layanan</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mesra</a:t>
            </a:r>
            <a:r>
              <a:rPr lang="en-US" sz="2600"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514" y="260642"/>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233</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420321"/>
            <a:ext cx="9144000" cy="2800767"/>
          </a:xfrm>
          <a:prstGeom prst="rect">
            <a:avLst/>
          </a:prstGeom>
          <a:solidFill>
            <a:schemeClr val="tx1">
              <a:alpha val="32000"/>
            </a:schemeClr>
          </a:solidFill>
          <a:ln>
            <a:noFill/>
          </a:ln>
        </p:spPr>
        <p:txBody>
          <a:bodyPr wrap="square">
            <a:spAutoFit/>
          </a:bodyPr>
          <a:lstStyle/>
          <a:p>
            <a:pPr algn="ctr"/>
            <a:r>
              <a:rPr lang="ar-EG" sz="4400" b="1" dirty="0" smtClean="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وَالْوَالِدَاتُ يُرْضِعْنَ أَوْلاَدَهُنَّ حَوْلَيْنِ كَامِلَيْنِ لِمَنْ أَرَادَ أَن يُتِمَّ الرَّضَاعَةَ وَعلَى الْمَوْلُودِ لَهُ رِزْقُهُنَّ وَكِسْوَتُهُنَّ بِالْمَعْرُوفِ لاَ تُكَلَّفُ نَفْسٌ إِلاَّ وُسْعَهَا لاَ تُضَآرَّ وَالِدَةٌ بِوَلَدِهَا وَلاَ مَوْلُودٌ لَّهُ بِوَلَدِهِ وَعَلَى الْوَارِثِ مِثْلُ ذَلِكَ</a:t>
            </a:r>
            <a:endParaRPr lang="ms-MY" sz="4400" b="1" dirty="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361036"/>
            <a:ext cx="9144000" cy="2308324"/>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“Dan ibu-ibu hendaklah menyusukan anak mereka selama dua tahun genap, iaitu bagi orang yang menyempurnakan penyusuan itu; dan kewajiban bapa pula ialah memberi makan dan pakaian kepada ibu itu menurut cara yang sepatutnya. Tidaklah diberatkan seseorang melainkan menurut kemampuannya. Janganlah menjadikan seseorang ibu itu menderita kerana anaknya, dan (jangan juga menjadikan) seorang bapa itu menderita kerana anaknya,dan waris juga menanggung kewajiban sedemikian (jika si bapa tiada</a:t>
            </a: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a:t>
            </a:r>
            <a:endPar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endParaRP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48" y="-4520"/>
            <a:ext cx="9174547" cy="68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514" y="253097"/>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19</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306503"/>
            <a:ext cx="9144000" cy="2554545"/>
          </a:xfrm>
          <a:prstGeom prst="rect">
            <a:avLst/>
          </a:prstGeom>
          <a:solidFill>
            <a:schemeClr val="tx1">
              <a:alpha val="32000"/>
            </a:schemeClr>
          </a:solidFill>
          <a:ln>
            <a:noFill/>
          </a:ln>
        </p:spPr>
        <p:txBody>
          <a:bodyPr wrap="square">
            <a:spAutoFit/>
          </a:bodyPr>
          <a:lstStyle/>
          <a:p>
            <a:pPr algn="ctr"/>
            <a:r>
              <a:rPr lang="ar-EG" sz="4000" b="1" dirty="0" smtClean="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لاَ يَحِلُّ لَكُمْ أَن تَرِثُواْ النِّسَاء كَرْهًا وَلاَ تَعْضُلُوهُنَّ لِتَذْهَبُواْ بِبَعْضِ مَا آتَيْتُمُوهُنَّ إِلاَّ أَن يَأْتِينَ بِفَاحِشَةٍ مُّبَيِّنَةٍ وَعَاشِرُوهُنَّ بِالْمَعْرُوفِ فَإِن كَرِهْتُمُوهُنَّ فَعَسَى أَن تَكْرَهُواْ شَيْئًا وَيَجْعَلَ </a:t>
            </a:r>
            <a:r>
              <a:rPr lang="ar-EG" sz="4000" b="1" dirty="0" smtClean="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4000" b="1" dirty="0" smtClean="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فِيهِ خَيْرًا كَثِيرًا</a:t>
            </a:r>
            <a:endParaRPr lang="ms-MY" sz="4000" b="1" dirty="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879046"/>
            <a:ext cx="9144000" cy="286232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“Wahai orang </a:t>
            </a: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 orang yang </a:t>
            </a: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beriman, tidak halal bagi kamu mewarisi </a:t>
            </a: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perempuan-paerempuan dengan </a:t>
            </a: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jalan paksaan, dan janganlah kamu </a:t>
            </a: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menyakiti mereka, </a:t>
            </a: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kerana ingin mengambil balik sebahagian dari apa yang telah kamu berikan kepadanya, kecuali mereka melakukan perbuatan keji yang nyata. Dan bergaullah kamu</a:t>
            </a: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 dengan </a:t>
            </a: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mereka secara baik. Kemudian jika kamu </a:t>
            </a: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(merasai) benci kepada mereka (disebabkan tingkahlakunya, jangan kamu terburu-buru menceraikannya), kerana boleh jadi kamu bencikan </a:t>
            </a:r>
            <a:r>
              <a:rPr lang="ms-MY"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sesuatu, sedang Allah hendak menjadikan pada apa yang kamu benci itu kebaikan yang banyak (untuk kamu).”</a:t>
            </a:r>
          </a:p>
        </p:txBody>
      </p:sp>
    </p:spTree>
    <p:extLst>
      <p:ext uri="{BB962C8B-B14F-4D97-AF65-F5344CB8AC3E}">
        <p14:creationId xmlns="" xmlns:p14="http://schemas.microsoft.com/office/powerpoint/2010/main" val="294226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1581</Words>
  <Application>Microsoft Office PowerPoint</Application>
  <PresentationFormat>On-screen Show (4:3)</PresentationFormat>
  <Paragraphs>140</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wsr</cp:lastModifiedBy>
  <cp:revision>5</cp:revision>
  <dcterms:created xsi:type="dcterms:W3CDTF">2015-11-25T15:25:32Z</dcterms:created>
  <dcterms:modified xsi:type="dcterms:W3CDTF">2015-12-24T12:06:36Z</dcterms:modified>
</cp:coreProperties>
</file>